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9" r:id="rId10"/>
    <p:sldId id="266" r:id="rId11"/>
    <p:sldId id="272" r:id="rId12"/>
    <p:sldId id="273" r:id="rId13"/>
    <p:sldId id="274" r:id="rId14"/>
    <p:sldId id="276" r:id="rId15"/>
    <p:sldId id="277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A70E87-2929-4022-B9E9-0DF58B7A0141}" type="datetimeFigureOut">
              <a:rPr lang="ru-RU" smtClean="0"/>
              <a:pPr/>
              <a:t>18.11.2014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3DD6EF-AAC1-4066-AE03-36AA4BF14F9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64949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3DD6EF-AAC1-4066-AE03-36AA4BF14F9B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FABBD-2A0A-46B9-938B-DC3BD2CBA7FA}" type="datetimeFigureOut">
              <a:rPr lang="ru-RU" smtClean="0"/>
              <a:pPr/>
              <a:t>18.11.2014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ECC6632D-11FA-4623-960C-55EECF84C2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FABBD-2A0A-46B9-938B-DC3BD2CBA7FA}" type="datetimeFigureOut">
              <a:rPr lang="ru-RU" smtClean="0"/>
              <a:pPr/>
              <a:t>18.11.2014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6632D-11FA-4623-960C-55EECF84C2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FABBD-2A0A-46B9-938B-DC3BD2CBA7FA}" type="datetimeFigureOut">
              <a:rPr lang="ru-RU" smtClean="0"/>
              <a:pPr/>
              <a:t>18.11.2014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6632D-11FA-4623-960C-55EECF84C2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FABBD-2A0A-46B9-938B-DC3BD2CBA7FA}" type="datetimeFigureOut">
              <a:rPr lang="ru-RU" smtClean="0"/>
              <a:pPr/>
              <a:t>18.11.2014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ECC6632D-11FA-4623-960C-55EECF84C2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FABBD-2A0A-46B9-938B-DC3BD2CBA7FA}" type="datetimeFigureOut">
              <a:rPr lang="ru-RU" smtClean="0"/>
              <a:pPr/>
              <a:t>18.11.2014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6632D-11FA-4623-960C-55EECF84C25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FABBD-2A0A-46B9-938B-DC3BD2CBA7FA}" type="datetimeFigureOut">
              <a:rPr lang="ru-RU" smtClean="0"/>
              <a:pPr/>
              <a:t>18.11.2014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6632D-11FA-4623-960C-55EECF84C2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FABBD-2A0A-46B9-938B-DC3BD2CBA7FA}" type="datetimeFigureOut">
              <a:rPr lang="ru-RU" smtClean="0"/>
              <a:pPr/>
              <a:t>18.11.2014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ECC6632D-11FA-4623-960C-55EECF84C25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FABBD-2A0A-46B9-938B-DC3BD2CBA7FA}" type="datetimeFigureOut">
              <a:rPr lang="ru-RU" smtClean="0"/>
              <a:pPr/>
              <a:t>18.11.2014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6632D-11FA-4623-960C-55EECF84C2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FABBD-2A0A-46B9-938B-DC3BD2CBA7FA}" type="datetimeFigureOut">
              <a:rPr lang="ru-RU" smtClean="0"/>
              <a:pPr/>
              <a:t>18.11.2014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6632D-11FA-4623-960C-55EECF84C2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FABBD-2A0A-46B9-938B-DC3BD2CBA7FA}" type="datetimeFigureOut">
              <a:rPr lang="ru-RU" smtClean="0"/>
              <a:pPr/>
              <a:t>18.11.2014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6632D-11FA-4623-960C-55EECF84C2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FABBD-2A0A-46B9-938B-DC3BD2CBA7FA}" type="datetimeFigureOut">
              <a:rPr lang="ru-RU" smtClean="0"/>
              <a:pPr/>
              <a:t>18.11.2014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6632D-11FA-4623-960C-55EECF84C25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E07FABBD-2A0A-46B9-938B-DC3BD2CBA7FA}" type="datetimeFigureOut">
              <a:rPr lang="ru-RU" smtClean="0"/>
              <a:pPr/>
              <a:t>18.11.2014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ECC6632D-11FA-4623-960C-55EECF84C25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://blogger-ilf.ru/post231771474/" TargetMode="External"/><Relationship Id="rId3" Type="http://schemas.openxmlformats.org/officeDocument/2006/relationships/hyperlink" Target="http://odinski.ru/news/?id=36627" TargetMode="External"/><Relationship Id="rId7" Type="http://schemas.openxmlformats.org/officeDocument/2006/relationships/hyperlink" Target="http://fotohost.kz/image/76Fa" TargetMode="External"/><Relationship Id="rId2" Type="http://schemas.openxmlformats.org/officeDocument/2006/relationships/hyperlink" Target="http://wahooart.com/Art.nsf/O/5ZKEC4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miloserdie.ru/articles/doktor-liza-spravedlivaya-pomoshh" TargetMode="External"/><Relationship Id="rId5" Type="http://schemas.openxmlformats.org/officeDocument/2006/relationships/hyperlink" Target="http://quoteko.com/mother-theresa.html" TargetMode="External"/><Relationship Id="rId4" Type="http://schemas.openxmlformats.org/officeDocument/2006/relationships/hyperlink" Target="http://www.rupor.info/spec/spec-kachestvo-zhizni/mir-pod-mikroskopom/2007/10/26/deti-kabminu-ne-igrushka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071546"/>
            <a:ext cx="8458200" cy="1222375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rgbClr val="00B050"/>
                </a:solidFill>
              </a:rPr>
              <a:t>Внеклассное </a:t>
            </a:r>
            <a:br>
              <a:rPr lang="ru-RU" sz="2800" b="1" dirty="0" smtClean="0">
                <a:solidFill>
                  <a:srgbClr val="00B050"/>
                </a:solidFill>
              </a:rPr>
            </a:br>
            <a:r>
              <a:rPr lang="ru-RU" sz="2800" b="1" dirty="0" smtClean="0">
                <a:solidFill>
                  <a:srgbClr val="00B050"/>
                </a:solidFill>
              </a:rPr>
              <a:t>занятие – мастерская </a:t>
            </a:r>
            <a:br>
              <a:rPr lang="ru-RU" sz="2800" b="1" dirty="0" smtClean="0">
                <a:solidFill>
                  <a:srgbClr val="00B050"/>
                </a:solidFill>
              </a:rPr>
            </a:br>
            <a:r>
              <a:rPr lang="ru-RU" sz="2800" b="1" dirty="0" smtClean="0">
                <a:solidFill>
                  <a:srgbClr val="00B050"/>
                </a:solidFill>
              </a:rPr>
              <a:t>«Добро и милосердие»</a:t>
            </a:r>
            <a:endParaRPr lang="ru-RU" sz="2800" b="1" dirty="0">
              <a:solidFill>
                <a:srgbClr val="00B05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860032" y="3501008"/>
            <a:ext cx="4030410" cy="1557786"/>
          </a:xfrm>
        </p:spPr>
        <p:txBody>
          <a:bodyPr>
            <a:normAutofit/>
          </a:bodyPr>
          <a:lstStyle/>
          <a:p>
            <a:pPr algn="l"/>
            <a:r>
              <a:rPr lang="ru-RU" sz="1600" dirty="0" smtClean="0">
                <a:solidFill>
                  <a:srgbClr val="002060"/>
                </a:solidFill>
              </a:rPr>
              <a:t>Зиновьева Наталья Александровна,  учитель русского языка и литературы МБОУ «Средняя общеобразовательная школа     № 31» города Курска</a:t>
            </a:r>
            <a:endParaRPr lang="ru-RU" sz="16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194" name="Picture 2" descr="http://www.miloserdie.ru/pic/037_023_00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928670"/>
            <a:ext cx="3643338" cy="2732504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071670" y="3929066"/>
            <a:ext cx="600077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rgbClr val="00B050"/>
                </a:solidFill>
              </a:rPr>
              <a:t>Врач паллиативной медицины работает с пациентами, находящимися в последней (терминальной) стадии болезни. Он лечит не болезнь, а ее симптомы — чтобы человек мог прожить последние месяцы, недели или дни достойно. Служба, в которой работает доктор Лиза, называется «Справедливая помощь» и существует полгода. </a:t>
            </a:r>
            <a:endParaRPr lang="ru-RU" sz="2000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5400" dirty="0" smtClean="0">
                <a:solidFill>
                  <a:srgbClr val="00B050"/>
                </a:solidFill>
              </a:rPr>
              <a:t>Творческая работа в группах</a:t>
            </a:r>
            <a:br>
              <a:rPr lang="ru-RU" sz="5400" dirty="0" smtClean="0">
                <a:solidFill>
                  <a:srgbClr val="00B050"/>
                </a:solidFill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7030A0"/>
                </a:solidFill>
              </a:rPr>
              <a:t>1 группа  Создайте символ своей благотворительной организации.</a:t>
            </a:r>
          </a:p>
          <a:p>
            <a:pPr>
              <a:buNone/>
            </a:pPr>
            <a:endParaRPr lang="ru-RU" dirty="0" smtClean="0">
              <a:solidFill>
                <a:srgbClr val="7030A0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rgbClr val="7030A0"/>
                </a:solidFill>
              </a:rPr>
              <a:t>2 группа. Создайте кодекс  доброго человека (заповеди доброго человека).</a:t>
            </a:r>
          </a:p>
          <a:p>
            <a:pPr>
              <a:buNone/>
            </a:pPr>
            <a:endParaRPr lang="ru-RU" dirty="0" smtClean="0">
              <a:solidFill>
                <a:srgbClr val="7030A0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rgbClr val="7030A0"/>
                </a:solidFill>
              </a:rPr>
              <a:t>3 группа. Создайте проект помощи. </a:t>
            </a:r>
          </a:p>
          <a:p>
            <a:endParaRPr lang="ru-RU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&amp;Mcy;&amp;Acy;&amp;Rcy;&amp;Gcy;&amp;Acy;&amp;Rcy;&amp;Icy;&amp;Tcy;&amp;Kcy;&amp;Acy; &amp;Mcy;&amp;Ncy;&amp;Ocy;&amp;Gcy;&amp;Ocy;&amp;Lcy;&amp;IEcy;&amp;Tcy;&amp;Ncy;&amp;YAcy;&amp;YAcy;. &amp;Ocy;&amp;bcy;&amp;scy;&amp;ucy;&amp;zhcy;&amp;dcy;&amp;iecy;&amp;ncy;&amp;icy;&amp;iecy; &amp;ncy;&amp;acy; LiveInternet - &amp;Rcy;&amp;ocy;&amp;scy;&amp;scy;&amp;icy;&amp;jcy;&amp;scy;&amp;kcy;&amp;icy;&amp;jcy; &amp;Scy;&amp;iecy;&amp;rcy;&amp;vcy;&amp;icy;&amp;scy; &amp;Ocy;&amp;ncy;&amp;lcy;&amp;acy;&amp;jcy;&amp;ncy;-&amp;Dcy;&amp;ncy;&amp;iecy;&amp;vcy;&amp;ncy;&amp;icy;&amp;kcy;&amp;ocy;&amp;vcy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642918"/>
            <a:ext cx="4095778" cy="3071834"/>
          </a:xfrm>
          <a:prstGeom prst="rect">
            <a:avLst/>
          </a:prstGeom>
          <a:noFill/>
        </p:spPr>
      </p:pic>
      <p:pic>
        <p:nvPicPr>
          <p:cNvPr id="3076" name="Picture 4" descr="&amp;Pcy;&amp;rcy;&amp;ocy;&amp;scy;&amp;mcy;&amp;ocy;&amp;tcy;&amp;rcy; &amp;icy;&amp;zcy;&amp;ocy;&amp;bcy;&amp;rcy;&amp;acy;&amp;zhcy;&amp;iecy;&amp;ncy;&amp;icy;&amp;yacy; m8Kdz.jpg - Fotohost.kz - &amp;bcy;&amp;iecy;&amp;scy;&amp;pcy;&amp;lcy;&amp;acy;&amp;tcy;&amp;ncy;&amp;ycy;&amp;jcy; &amp;fcy;&amp;ocy;&amp;tcy;&amp;ocy;&amp;khcy;&amp;ocy;&amp;scy;&amp;tcy;&amp;icy;&amp;ncy;&amp;gcy;, &amp;zcy;&amp;acy;&amp;gcy;&amp;rcy;&amp;ucy;&amp;zcy;&amp;icy;&amp;tcy;&amp;softcy; &amp;kcy;&amp;acy;&amp;rcy;&amp;tcy;&amp;icy;&amp;ncy;&amp;kcy;&amp;icy; &amp;bcy;&amp;iecy;&amp;scy;&amp;pcy;&amp;lcy;&amp;acy;&amp;tcy;&amp;ncy;&amp;ocy;, &amp;fcy;&amp;ocy;&amp;tcy;&amp;ocy; &amp;khcy;&amp;ocy;&amp;scy;&amp;tcy;&amp;icy;&amp;ncy;&amp;gcy;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86116" y="3071810"/>
            <a:ext cx="5214974" cy="3476649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2500298" y="2786058"/>
            <a:ext cx="564487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Цветок милосердия</a:t>
            </a:r>
            <a:endParaRPr lang="ru-RU" sz="4400" b="1" dirty="0">
              <a:ln w="1905"/>
              <a:solidFill>
                <a:srgbClr val="FFFF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Закончи предложение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Я узнал...</a:t>
            </a:r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>              Я понял…</a:t>
            </a:r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>                             Я буду…</a:t>
            </a:r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>                                      Я хочу…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3" descr="D:\Ирина\Рисунки оригинал\helping-han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50" y="357188"/>
            <a:ext cx="8596313" cy="6272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2786063" y="5786438"/>
            <a:ext cx="4322762" cy="584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200" b="1" dirty="0">
                <a:latin typeface="+mn-lt"/>
              </a:rPr>
              <a:t>Я  рядом -  Я ПОМОГУ!</a:t>
            </a:r>
          </a:p>
        </p:txBody>
      </p:sp>
    </p:spTree>
  </p:cSld>
  <p:clrMapOvr>
    <a:masterClrMapping/>
  </p:clrMapOvr>
  <p:transition advClick="0" advTm="5000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835696" y="2000240"/>
            <a:ext cx="5832648" cy="3600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 smtClean="0">
                <a:hlinkClick r:id="rId2"/>
              </a:rPr>
              <a:t>1.</a:t>
            </a:r>
            <a:r>
              <a:rPr lang="en-US" sz="1200" dirty="0" smtClean="0">
                <a:hlinkClick r:id="rId2"/>
              </a:rPr>
              <a:t>http</a:t>
            </a:r>
            <a:r>
              <a:rPr lang="en-US" sz="1200" dirty="0" smtClean="0">
                <a:hlinkClick r:id="rId2"/>
              </a:rPr>
              <a:t>://wahooart.com/Art.nsf/O/5ZKEC4</a:t>
            </a:r>
            <a:r>
              <a:rPr lang="ru-RU" sz="1200" dirty="0" smtClean="0"/>
              <a:t>  -  мадонна</a:t>
            </a:r>
          </a:p>
          <a:p>
            <a:r>
              <a:rPr lang="ru-RU" sz="1200" dirty="0" smtClean="0">
                <a:solidFill>
                  <a:srgbClr val="C00000"/>
                </a:solidFill>
              </a:rPr>
              <a:t>2.</a:t>
            </a:r>
            <a:r>
              <a:rPr lang="en-US" sz="1200" dirty="0" smtClean="0">
                <a:solidFill>
                  <a:srgbClr val="C00000"/>
                </a:solidFill>
              </a:rPr>
              <a:t>http</a:t>
            </a:r>
            <a:r>
              <a:rPr lang="en-US" sz="1200" dirty="0" smtClean="0">
                <a:solidFill>
                  <a:srgbClr val="C00000"/>
                </a:solidFill>
              </a:rPr>
              <a:t>://img0.liveinternet.ru/images/attach/c/9/107/768/107768042_860373.jpg </a:t>
            </a:r>
            <a:r>
              <a:rPr lang="ru-RU" sz="1200" dirty="0" smtClean="0">
                <a:solidFill>
                  <a:srgbClr val="C00000"/>
                </a:solidFill>
              </a:rPr>
              <a:t>-  </a:t>
            </a:r>
            <a:endParaRPr lang="ru-RU" sz="1200" dirty="0" smtClean="0">
              <a:solidFill>
                <a:srgbClr val="C00000"/>
              </a:solidFill>
            </a:endParaRPr>
          </a:p>
          <a:p>
            <a:r>
              <a:rPr lang="ru-RU" sz="1200" dirty="0" smtClean="0">
                <a:solidFill>
                  <a:srgbClr val="C00000"/>
                </a:solidFill>
              </a:rPr>
              <a:t>  </a:t>
            </a:r>
            <a:r>
              <a:rPr lang="ru-RU" sz="1200" dirty="0" smtClean="0"/>
              <a:t>беспризорный ребенок</a:t>
            </a:r>
          </a:p>
          <a:p>
            <a:r>
              <a:rPr lang="ru-RU" sz="1200" dirty="0" smtClean="0">
                <a:solidFill>
                  <a:srgbClr val="C00000"/>
                </a:solidFill>
              </a:rPr>
              <a:t>3.</a:t>
            </a:r>
            <a:r>
              <a:rPr lang="ru-RU" sz="1200" dirty="0" smtClean="0">
                <a:solidFill>
                  <a:srgbClr val="C00000"/>
                </a:solidFill>
                <a:hlinkClick r:id="rId3"/>
              </a:rPr>
              <a:t> </a:t>
            </a:r>
            <a:r>
              <a:rPr lang="en-US" sz="1200" dirty="0" smtClean="0">
                <a:solidFill>
                  <a:srgbClr val="C00000"/>
                </a:solidFill>
                <a:hlinkClick r:id="rId3"/>
              </a:rPr>
              <a:t>http</a:t>
            </a:r>
            <a:r>
              <a:rPr lang="en-US" sz="1200" dirty="0" smtClean="0">
                <a:hlinkClick r:id="rId3"/>
              </a:rPr>
              <a:t>://odinski.ru/news/?id=36627</a:t>
            </a:r>
            <a:r>
              <a:rPr lang="ru-RU" sz="1200" dirty="0" smtClean="0"/>
              <a:t> - беспризорник</a:t>
            </a:r>
            <a:endParaRPr lang="ru-RU" sz="1200" dirty="0" smtClean="0"/>
          </a:p>
          <a:p>
            <a:r>
              <a:rPr lang="ru-RU" sz="1200" dirty="0" smtClean="0">
                <a:hlinkClick r:id="rId4"/>
              </a:rPr>
              <a:t>4. </a:t>
            </a:r>
            <a:r>
              <a:rPr lang="en-US" sz="1200" dirty="0" smtClean="0">
                <a:hlinkClick r:id="rId4"/>
              </a:rPr>
              <a:t>http</a:t>
            </a:r>
            <a:r>
              <a:rPr lang="en-US" sz="1200" dirty="0" smtClean="0">
                <a:hlinkClick r:id="rId4"/>
              </a:rPr>
              <a:t>://www.rupor.info/spec/spec-kachestvo-zhizni/mir-pod-mikroskopom/2007/10/26/deti-kabminu-ne-igrushka/</a:t>
            </a:r>
            <a:r>
              <a:rPr lang="ru-RU" sz="1200" dirty="0" smtClean="0"/>
              <a:t>  </a:t>
            </a:r>
            <a:r>
              <a:rPr lang="ru-RU" sz="1200" dirty="0" smtClean="0"/>
              <a:t>- помогите </a:t>
            </a:r>
            <a:r>
              <a:rPr lang="ru-RU" sz="1200" dirty="0" smtClean="0"/>
              <a:t>на еду</a:t>
            </a:r>
          </a:p>
          <a:p>
            <a:r>
              <a:rPr lang="ru-RU" sz="1200" dirty="0" smtClean="0">
                <a:solidFill>
                  <a:schemeClr val="accent1">
                    <a:lumMod val="75000"/>
                  </a:schemeClr>
                </a:solidFill>
              </a:rPr>
              <a:t>5.</a:t>
            </a:r>
            <a:r>
              <a:rPr lang="en-US" sz="1200" dirty="0" smtClean="0">
                <a:solidFill>
                  <a:schemeClr val="accent1">
                    <a:lumMod val="75000"/>
                  </a:schemeClr>
                </a:solidFill>
              </a:rPr>
              <a:t>http</a:t>
            </a:r>
            <a:r>
              <a:rPr lang="en-US" sz="1200" dirty="0" smtClean="0">
                <a:solidFill>
                  <a:schemeClr val="accent1">
                    <a:lumMod val="75000"/>
                  </a:schemeClr>
                </a:solidFill>
              </a:rPr>
              <a:t>://</a:t>
            </a:r>
            <a:r>
              <a:rPr lang="en-US" sz="1200" dirty="0" smtClean="0">
                <a:solidFill>
                  <a:schemeClr val="accent1">
                    <a:lumMod val="75000"/>
                  </a:schemeClr>
                </a:solidFill>
              </a:rPr>
              <a:t>img0.liveinternet.ru/images/attach/c/2/68/255/68255760_1293146422_f_8496</a:t>
            </a:r>
            <a:r>
              <a:rPr lang="ru-RU" sz="12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1200" dirty="0" smtClean="0">
                <a:solidFill>
                  <a:schemeClr val="accent1">
                    <a:lumMod val="75000"/>
                  </a:schemeClr>
                </a:solidFill>
              </a:rPr>
              <a:t>5811i8u.jpg </a:t>
            </a:r>
            <a:r>
              <a:rPr lang="ru-RU" sz="12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1200" dirty="0" smtClean="0"/>
              <a:t>- мама </a:t>
            </a:r>
            <a:r>
              <a:rPr lang="ru-RU" sz="1200" dirty="0" smtClean="0"/>
              <a:t>ты когда меня найдешь</a:t>
            </a:r>
          </a:p>
          <a:p>
            <a:r>
              <a:rPr lang="ru-RU" sz="1200" dirty="0" smtClean="0">
                <a:solidFill>
                  <a:schemeClr val="accent1">
                    <a:lumMod val="75000"/>
                  </a:schemeClr>
                </a:solidFill>
              </a:rPr>
              <a:t>6. </a:t>
            </a:r>
            <a:r>
              <a:rPr lang="en-US" sz="1200" dirty="0" smtClean="0">
                <a:solidFill>
                  <a:schemeClr val="accent1">
                    <a:lumMod val="75000"/>
                  </a:schemeClr>
                </a:solidFill>
              </a:rPr>
              <a:t>http</a:t>
            </a:r>
            <a:r>
              <a:rPr lang="en-US" sz="1200" dirty="0" smtClean="0">
                <a:solidFill>
                  <a:schemeClr val="accent1">
                    <a:lumMod val="75000"/>
                  </a:schemeClr>
                </a:solidFill>
              </a:rPr>
              <a:t>://www.dhakamirror.com/wp-content/uploads/2009/08/documentary-on-disabled-children-at-goethe-institut.jpg </a:t>
            </a:r>
            <a:r>
              <a:rPr lang="ru-RU" sz="12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1200" dirty="0" smtClean="0"/>
              <a:t>- девочка </a:t>
            </a:r>
            <a:r>
              <a:rPr lang="ru-RU" sz="1200" dirty="0" smtClean="0"/>
              <a:t>инвалид</a:t>
            </a:r>
          </a:p>
          <a:p>
            <a:r>
              <a:rPr lang="ru-RU" sz="1200" dirty="0" smtClean="0">
                <a:solidFill>
                  <a:schemeClr val="accent1">
                    <a:lumMod val="75000"/>
                  </a:schemeClr>
                </a:solidFill>
              </a:rPr>
              <a:t>7. </a:t>
            </a:r>
            <a:r>
              <a:rPr lang="en-US" sz="1200" dirty="0" smtClean="0">
                <a:solidFill>
                  <a:schemeClr val="accent1">
                    <a:lumMod val="75000"/>
                  </a:schemeClr>
                </a:solidFill>
              </a:rPr>
              <a:t>http</a:t>
            </a:r>
            <a:r>
              <a:rPr lang="en-US" sz="1200" dirty="0" smtClean="0">
                <a:solidFill>
                  <a:schemeClr val="accent1">
                    <a:lumMod val="75000"/>
                  </a:schemeClr>
                </a:solidFill>
              </a:rPr>
              <a:t>://www.deti.zp.ua/images/big/Kalin25.jpg </a:t>
            </a:r>
            <a:r>
              <a:rPr lang="ru-RU" sz="1200" dirty="0" smtClean="0"/>
              <a:t>- мальчик </a:t>
            </a:r>
            <a:r>
              <a:rPr lang="ru-RU" sz="1200" dirty="0" smtClean="0"/>
              <a:t>инвалид</a:t>
            </a:r>
          </a:p>
          <a:p>
            <a:r>
              <a:rPr lang="ru-RU" sz="1200" dirty="0" smtClean="0">
                <a:hlinkClick r:id="rId5"/>
              </a:rPr>
              <a:t>8. </a:t>
            </a:r>
            <a:r>
              <a:rPr lang="en-US" sz="1200" dirty="0" smtClean="0">
                <a:hlinkClick r:id="rId5"/>
              </a:rPr>
              <a:t>http</a:t>
            </a:r>
            <a:r>
              <a:rPr lang="en-US" sz="1200" dirty="0" smtClean="0">
                <a:hlinkClick r:id="rId5"/>
              </a:rPr>
              <a:t>://quoteko.com/mother-theresa.html</a:t>
            </a:r>
            <a:r>
              <a:rPr lang="ru-RU" sz="1200" dirty="0" smtClean="0"/>
              <a:t> </a:t>
            </a:r>
            <a:r>
              <a:rPr lang="ru-RU" sz="1200" dirty="0" smtClean="0"/>
              <a:t>- мать </a:t>
            </a:r>
            <a:r>
              <a:rPr lang="ru-RU" sz="1200" dirty="0" err="1" smtClean="0"/>
              <a:t>тереза</a:t>
            </a:r>
            <a:endParaRPr lang="ru-RU" sz="1200" dirty="0" smtClean="0"/>
          </a:p>
          <a:p>
            <a:r>
              <a:rPr lang="ru-RU" sz="1200" dirty="0" smtClean="0">
                <a:hlinkClick r:id="rId6"/>
              </a:rPr>
              <a:t>9. </a:t>
            </a:r>
            <a:r>
              <a:rPr lang="en-US" sz="1200" dirty="0" smtClean="0">
                <a:hlinkClick r:id="rId6"/>
              </a:rPr>
              <a:t>http</a:t>
            </a:r>
            <a:r>
              <a:rPr lang="en-US" sz="1200" dirty="0" smtClean="0">
                <a:hlinkClick r:id="rId6"/>
              </a:rPr>
              <a:t>://www.miloserdie.ru/articles/doktor-liza-spravedlivaya-pomoshh</a:t>
            </a:r>
            <a:r>
              <a:rPr lang="ru-RU" sz="1200" dirty="0" smtClean="0"/>
              <a:t> </a:t>
            </a:r>
            <a:r>
              <a:rPr lang="ru-RU" sz="1200" dirty="0"/>
              <a:t>-</a:t>
            </a:r>
            <a:r>
              <a:rPr lang="ru-RU" sz="1200" dirty="0" smtClean="0"/>
              <a:t>доктор </a:t>
            </a:r>
            <a:r>
              <a:rPr lang="ru-RU" sz="1200" dirty="0" smtClean="0"/>
              <a:t>Лиза</a:t>
            </a:r>
          </a:p>
          <a:p>
            <a:r>
              <a:rPr lang="ru-RU" sz="1200" dirty="0" smtClean="0">
                <a:solidFill>
                  <a:schemeClr val="accent1">
                    <a:lumMod val="75000"/>
                  </a:schemeClr>
                </a:solidFill>
              </a:rPr>
              <a:t>10.</a:t>
            </a:r>
            <a:r>
              <a:rPr lang="en-US" sz="1200" dirty="0" smtClean="0">
                <a:solidFill>
                  <a:schemeClr val="accent1">
                    <a:lumMod val="75000"/>
                  </a:schemeClr>
                </a:solidFill>
              </a:rPr>
              <a:t>http</a:t>
            </a:r>
            <a:r>
              <a:rPr lang="en-US" sz="1200" dirty="0" smtClean="0">
                <a:solidFill>
                  <a:schemeClr val="accent1">
                    <a:lumMod val="75000"/>
                  </a:schemeClr>
                </a:solidFill>
              </a:rPr>
              <a:t>://</a:t>
            </a:r>
            <a:r>
              <a:rPr lang="en-US" sz="1200" dirty="0" smtClean="0">
                <a:solidFill>
                  <a:schemeClr val="accent1">
                    <a:lumMod val="75000"/>
                  </a:schemeClr>
                </a:solidFill>
              </a:rPr>
              <a:t>flowerygarden.com/image/cache/data/mnogoletniki/solncelubivie/Margaritka%20tasso%208%20grn</a:t>
            </a:r>
            <a:r>
              <a:rPr lang="en-US" sz="1200" dirty="0" smtClean="0">
                <a:solidFill>
                  <a:schemeClr val="accent1">
                    <a:lumMod val="75000"/>
                  </a:schemeClr>
                </a:solidFill>
              </a:rPr>
              <a:t>.-600x600.jpg </a:t>
            </a:r>
            <a:r>
              <a:rPr lang="ru-RU" sz="1200" dirty="0" smtClean="0"/>
              <a:t>- </a:t>
            </a:r>
            <a:r>
              <a:rPr lang="ru-RU" sz="1200" dirty="0" smtClean="0"/>
              <a:t>цветы </a:t>
            </a:r>
            <a:r>
              <a:rPr lang="ru-RU" sz="1200" dirty="0" smtClean="0"/>
              <a:t>маргаритки</a:t>
            </a:r>
          </a:p>
          <a:p>
            <a:r>
              <a:rPr lang="ru-RU" sz="1200" dirty="0" smtClean="0">
                <a:hlinkClick r:id="rId7"/>
              </a:rPr>
              <a:t>11. </a:t>
            </a:r>
            <a:r>
              <a:rPr lang="en-US" sz="1200" dirty="0" smtClean="0">
                <a:hlinkClick r:id="rId7"/>
              </a:rPr>
              <a:t>http</a:t>
            </a:r>
            <a:r>
              <a:rPr lang="en-US" sz="1200" dirty="0" smtClean="0">
                <a:hlinkClick r:id="rId7"/>
              </a:rPr>
              <a:t>://fotohost.kz/image/76Fa</a:t>
            </a:r>
            <a:r>
              <a:rPr lang="ru-RU" sz="1200" dirty="0" smtClean="0"/>
              <a:t> </a:t>
            </a:r>
            <a:r>
              <a:rPr lang="ru-RU" sz="1200" dirty="0" smtClean="0"/>
              <a:t>- маргаритки</a:t>
            </a:r>
            <a:endParaRPr lang="ru-RU" sz="1200" dirty="0" smtClean="0"/>
          </a:p>
          <a:p>
            <a:r>
              <a:rPr lang="ru-RU" sz="1200" dirty="0" smtClean="0">
                <a:hlinkClick r:id="rId8"/>
              </a:rPr>
              <a:t>12. </a:t>
            </a:r>
            <a:r>
              <a:rPr lang="en-US" sz="1200" dirty="0" smtClean="0">
                <a:hlinkClick r:id="rId8"/>
              </a:rPr>
              <a:t>http</a:t>
            </a:r>
            <a:r>
              <a:rPr lang="en-US" sz="1200" dirty="0" smtClean="0">
                <a:hlinkClick r:id="rId8"/>
              </a:rPr>
              <a:t>://blogger-ilf.ru/post231771474/</a:t>
            </a:r>
            <a:r>
              <a:rPr lang="ru-RU" sz="1200" dirty="0" smtClean="0"/>
              <a:t> </a:t>
            </a:r>
            <a:r>
              <a:rPr lang="ru-RU" sz="1200" dirty="0" smtClean="0"/>
              <a:t>- я </a:t>
            </a:r>
            <a:r>
              <a:rPr lang="ru-RU" sz="1200" dirty="0" smtClean="0"/>
              <a:t>рядом </a:t>
            </a:r>
          </a:p>
          <a:p>
            <a:pPr marL="342900" indent="-342900">
              <a:buAutoNum type="arabicPeriod"/>
            </a:pPr>
            <a:endParaRPr lang="ru-RU" sz="1200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1428728" y="714356"/>
            <a:ext cx="648953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Интернет ресурсы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7030A0"/>
                </a:solidFill>
              </a:rPr>
              <a:t>Эпиграф: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3200" dirty="0" smtClean="0">
                <a:solidFill>
                  <a:srgbClr val="0070C0"/>
                </a:solidFill>
                <a:latin typeface="Comic Sans MS" pitchFamily="66" charset="0"/>
              </a:rPr>
              <a:t>Добрым быть - совсем это не просто,</a:t>
            </a:r>
          </a:p>
          <a:p>
            <a:pPr>
              <a:buNone/>
            </a:pPr>
            <a:r>
              <a:rPr lang="ru-RU" sz="3200" dirty="0" smtClean="0">
                <a:solidFill>
                  <a:srgbClr val="0070C0"/>
                </a:solidFill>
                <a:latin typeface="Comic Sans MS" pitchFamily="66" charset="0"/>
              </a:rPr>
              <a:t> Не зависит доброта от роста,</a:t>
            </a:r>
          </a:p>
          <a:p>
            <a:pPr>
              <a:buNone/>
            </a:pPr>
            <a:r>
              <a:rPr lang="ru-RU" sz="3200" dirty="0" smtClean="0">
                <a:solidFill>
                  <a:srgbClr val="0070C0"/>
                </a:solidFill>
                <a:latin typeface="Comic Sans MS" pitchFamily="66" charset="0"/>
              </a:rPr>
              <a:t> Не влияют на нее года,</a:t>
            </a:r>
          </a:p>
          <a:p>
            <a:pPr>
              <a:buNone/>
            </a:pPr>
            <a:r>
              <a:rPr lang="ru-RU" sz="3200" dirty="0" smtClean="0">
                <a:solidFill>
                  <a:srgbClr val="0070C0"/>
                </a:solidFill>
                <a:latin typeface="Comic Sans MS" pitchFamily="66" charset="0"/>
              </a:rPr>
              <a:t>  Добрым надо быть всегда.</a:t>
            </a:r>
          </a:p>
          <a:p>
            <a:pPr>
              <a:buNone/>
            </a:pPr>
            <a:r>
              <a:rPr lang="ru-RU" sz="3200" dirty="0" smtClean="0">
                <a:solidFill>
                  <a:srgbClr val="0070C0"/>
                </a:solidFill>
                <a:latin typeface="Comic Sans MS" pitchFamily="66" charset="0"/>
              </a:rPr>
              <a:t>                         Н. </a:t>
            </a:r>
            <a:r>
              <a:rPr lang="ru-RU" sz="3200" dirty="0" err="1" smtClean="0">
                <a:solidFill>
                  <a:srgbClr val="0070C0"/>
                </a:solidFill>
                <a:latin typeface="Comic Sans MS" pitchFamily="66" charset="0"/>
              </a:rPr>
              <a:t>Тулупова</a:t>
            </a:r>
            <a:endParaRPr lang="ru-RU" sz="3200" dirty="0">
              <a:solidFill>
                <a:srgbClr val="0070C0"/>
              </a:solidFill>
              <a:latin typeface="Comic Sans MS" pitchFamily="66" charset="0"/>
            </a:endParaRPr>
          </a:p>
        </p:txBody>
      </p:sp>
      <p:pic>
        <p:nvPicPr>
          <p:cNvPr id="17410" name="Picture 2" descr="&amp;Mcy;&amp;acy;&amp;dcy;&amp;ocy;&amp;ncy;&amp;ncy;&amp;acy; Connestabile, &amp;mcy;&amp;acy;&amp;scy;&amp;lcy;&amp;ocy; &amp;pcy;&amp;ocy; Raphael (Raffaello Sanzio Da Urbino) (1483-1520, Italy)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15074" y="4071942"/>
            <a:ext cx="1910065" cy="18773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r>
              <a:rPr lang="ru-RU" sz="4000" dirty="0" smtClean="0">
                <a:solidFill>
                  <a:srgbClr val="FF0000"/>
                </a:solidFill>
              </a:rPr>
              <a:t>Добро                             Милосердие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143372" y="1714488"/>
            <a:ext cx="883575" cy="193899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2000" b="1" cap="none" spc="0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?</a:t>
            </a:r>
            <a:endParaRPr lang="ru-RU" sz="12000" b="1" cap="none" spc="0" dirty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</a:rPr>
              <a:t>ДОБРО</a:t>
            </a:r>
          </a:p>
          <a:p>
            <a:pPr>
              <a:buNone/>
            </a:pPr>
            <a:r>
              <a:rPr lang="ru-RU" i="1" dirty="0" smtClean="0">
                <a:solidFill>
                  <a:schemeClr val="accent5">
                    <a:lumMod val="75000"/>
                  </a:schemeClr>
                </a:solidFill>
              </a:rPr>
              <a:t>Нечто положительное, хорошее, полезное, противоположное злу; добрый поступок. Желать добра кому-нибудь.</a:t>
            </a:r>
            <a:endParaRPr lang="ru-RU" dirty="0" smtClean="0">
              <a:solidFill>
                <a:schemeClr val="accent5">
                  <a:lumMod val="75000"/>
                </a:schemeClr>
              </a:solidFill>
            </a:endParaRPr>
          </a:p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</a:rPr>
              <a:t>МИЛОСЕРДИЕ</a:t>
            </a:r>
          </a:p>
          <a:p>
            <a:pPr>
              <a:buNone/>
            </a:pPr>
            <a:r>
              <a:rPr lang="ru-RU" dirty="0" smtClean="0">
                <a:solidFill>
                  <a:srgbClr val="00B050"/>
                </a:solidFill>
              </a:rPr>
              <a:t>Готовность помочь кому-нибудь или простить кого-нибудь из сострадания, человеколюбия. </a:t>
            </a:r>
            <a:endParaRPr lang="ru-RU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endParaRPr lang="ru-RU" dirty="0" smtClean="0"/>
          </a:p>
          <a:p>
            <a:pPr>
              <a:buNone/>
            </a:pPr>
            <a:r>
              <a:rPr lang="ru-RU" dirty="0" smtClean="0"/>
              <a:t>Древнегреческий философ Платон утверждал: </a:t>
            </a:r>
            <a:r>
              <a:rPr lang="ru-RU" dirty="0" smtClean="0">
                <a:solidFill>
                  <a:srgbClr val="FF0000"/>
                </a:solidFill>
              </a:rPr>
              <a:t>«Заботясь о счастье других, мы находим свое собственное счастье».</a:t>
            </a:r>
          </a:p>
          <a:p>
            <a:pPr>
              <a:buNone/>
            </a:pPr>
            <a:r>
              <a:rPr lang="ru-RU" dirty="0" smtClean="0"/>
              <a:t>Римский философ Сенека считал: </a:t>
            </a:r>
            <a:r>
              <a:rPr lang="ru-RU" dirty="0" smtClean="0">
                <a:solidFill>
                  <a:srgbClr val="FF0000"/>
                </a:solidFill>
              </a:rPr>
              <a:t>«Человек, который думает только о себе и ищет во всем пользу, не может быть добрым».</a:t>
            </a:r>
          </a:p>
          <a:p>
            <a:pPr>
              <a:buNone/>
            </a:pPr>
            <a:r>
              <a:rPr lang="ru-RU" dirty="0" smtClean="0"/>
              <a:t>А святой апостол Павел, проповедуя учение Христа, так наставлял римлян: </a:t>
            </a:r>
            <a:r>
              <a:rPr lang="ru-RU" dirty="0" smtClean="0">
                <a:solidFill>
                  <a:srgbClr val="FF0000"/>
                </a:solidFill>
              </a:rPr>
              <a:t>«Любовь да будет непритворною, отворачивайтесь от зла, притягивайтесь к добру».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57200" y="4000504"/>
            <a:ext cx="3543296" cy="232409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3314" name="Picture 2" descr="&amp;Bcy;&amp;iecy;&amp;scy;&amp;pcy;&amp;rcy;&amp;icy;&amp;zcy;&amp;ocy;&amp;rcy;&amp;ncy;&amp;ycy;&amp;jcy; &amp;rcy;&amp;iecy;&amp;bcy;&amp;iecy;&amp;ncy;&amp;ocy;&amp;kcy; - &amp;kcy; &amp;chcy;&amp;iecy;&amp;mcy;&amp;ucy; &amp;scy;&amp;ncy;&amp;icy;&amp;tcy;&amp;scy;&amp;yacy; &amp;Bcy;&amp;iecy;&amp;scy;&amp;pcy;&amp;rcy;&amp;icy;&amp;zcy;&amp;ocy;&amp;rcy;&amp;ncy;&amp;ycy;&amp;jcy; &amp;rcy;&amp;iecy;&amp;bcy;&amp;iecy;&amp;ncy;&amp;ocy;&amp;kcy;, &amp;tcy;…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08448" y="1000108"/>
            <a:ext cx="3331117" cy="2500900"/>
          </a:xfrm>
          <a:prstGeom prst="rect">
            <a:avLst/>
          </a:prstGeom>
          <a:noFill/>
        </p:spPr>
      </p:pic>
      <p:pic>
        <p:nvPicPr>
          <p:cNvPr id="13316" name="Picture 4" descr="&amp;Ocy;&amp;pcy;&amp;iecy;&amp;rcy;&amp;acy;&amp;tscy;&amp;icy;&amp;yacy; &quot;&amp;Bcy;&amp;iecy;&amp;zcy;&amp;ncy;&amp;acy;&amp;dcy;&amp;zcy;&amp;ocy;&amp;rcy;&amp;ncy;&amp;ycy;&amp;iecy; &amp;dcy;&amp;iecy;&amp;tcy;&amp;icy;&quot; &amp;pcy;&amp;rcy;&amp;ocy;&amp;shcy;&amp;lcy;&amp;acy; &amp;vcy; &amp;Ocy;&amp;dcy;&amp;icy;&amp;ncy;&amp;tscy;&amp;ocy;&amp;vcy;&amp;scy;&amp;kcy;&amp;ocy;&amp;mcy; &amp;rcy;&amp;acy;&amp;jcy;&amp;ocy;&amp;ncy;&amp;iecy; - &amp;Ocy;&amp;dcy;&amp;icy;&amp;ncy;&amp;tscy;&amp;ocy;&amp;vcy;&amp;ocy; - &amp;lcy;&amp;ycy;&amp;zhcy;&amp;icy;, &amp;rcy;&amp;ocy;&amp;lcy;&amp;lcy;&amp;iecy;&amp;rcy;&amp;ycy;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4008" y="1000108"/>
            <a:ext cx="3426459" cy="2284306"/>
          </a:xfrm>
          <a:prstGeom prst="rect">
            <a:avLst/>
          </a:prstGeom>
          <a:noFill/>
        </p:spPr>
      </p:pic>
      <p:pic>
        <p:nvPicPr>
          <p:cNvPr id="13318" name="Picture 6" descr="&amp;Dcy;&amp;iecy;&amp;tcy;&amp;icy; &amp;Kcy;&amp;acy;&amp;bcy;&amp;mcy;&amp;icy;&amp;ncy;&amp;ucy; &amp;ncy;&amp;iecy; &amp;icy;&amp;gcy;&amp;rcy;&amp;ucy;&amp;shcy;&amp;kcy;&amp;acy; : &amp;Ncy;&amp;ocy;&amp;vcy;&amp;ocy;&amp;scy;&amp;tcy;&amp;icy; RUpor.info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03848" y="3501008"/>
            <a:ext cx="2457450" cy="304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2292" name="Picture 4" descr="&amp;Vcy; &amp;dcy;&amp;iecy;&amp;ncy;&amp;softcy; &amp;mcy;&amp;iecy;&amp;dcy;&amp;icy;&amp;kcy;&amp;acy; &amp;vcy; &amp;rcy;&amp;ocy;&amp;dcy;&amp;dcy;&amp;ocy;&amp;mcy;&amp;iecy; &amp;vcy;&amp;lcy;&amp;acy;&amp;dcy;&amp;icy;&amp;vcy;&amp;ocy;&amp;scy;&amp;tcy;&amp;ocy;&amp;kcy;&amp;acy; &amp;pcy;&amp;rcy;&amp;icy; &amp;rcy;&amp;ocy;&amp;dcy;&amp;acy;&amp;khcy; &amp;pcy;&amp;ocy;&amp;gcy;&amp;icy;&amp;bcy; &amp;rcy;&amp;iecy;&amp;bcy;&amp;iecy;&amp;ncy;&amp;ocy;&amp;kcy;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763688" y="1268760"/>
            <a:ext cx="6269097" cy="4074913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571736" y="1142984"/>
            <a:ext cx="671515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800" dirty="0" smtClean="0">
              <a:solidFill>
                <a:schemeClr val="bg1"/>
              </a:solidFill>
            </a:endParaRPr>
          </a:p>
          <a:p>
            <a:pPr algn="ctr"/>
            <a:endParaRPr lang="ru-RU" sz="2800" dirty="0">
              <a:solidFill>
                <a:schemeClr val="bg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285852" y="1643050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3600" dirty="0" smtClean="0">
                <a:solidFill>
                  <a:srgbClr val="FFFF00"/>
                </a:solidFill>
              </a:rPr>
              <a:t>Мамочка, </a:t>
            </a:r>
          </a:p>
          <a:p>
            <a:pPr algn="ctr"/>
            <a:r>
              <a:rPr lang="ru-RU" sz="3600" dirty="0" smtClean="0">
                <a:solidFill>
                  <a:srgbClr val="FFFF00"/>
                </a:solidFill>
              </a:rPr>
              <a:t>а ты когда</a:t>
            </a:r>
          </a:p>
          <a:p>
            <a:pPr algn="ctr"/>
            <a:r>
              <a:rPr lang="ru-RU" sz="3600" dirty="0" smtClean="0">
                <a:solidFill>
                  <a:srgbClr val="FFFF00"/>
                </a:solidFill>
              </a:rPr>
              <a:t>меня</a:t>
            </a:r>
          </a:p>
          <a:p>
            <a:pPr algn="ctr"/>
            <a:r>
              <a:rPr lang="ru-RU" sz="3600" dirty="0" smtClean="0">
                <a:solidFill>
                  <a:srgbClr val="FFFF00"/>
                </a:solidFill>
              </a:rPr>
              <a:t>найдёшь?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1266" name="Picture 2" descr="&amp;Mcy;&amp;IEcy;&amp;ZHcy;&amp;Dcy;&amp;Ucy;&amp;Ncy;&amp;Acy;&amp;Rcy;&amp;Ocy;&amp;Dcy;&amp;Ncy;&amp;Ycy;&amp;Jcy; &amp;Dcy;&amp;IEcy;&amp;Ncy;&amp;SOFTcy; &amp;Dcy;&amp;IEcy;&amp;Tcy;&amp;IEcy;&amp;Jcy;. &amp;Ocy;&amp;bcy;&amp;scy;&amp;ucy;&amp;zhcy;&amp;dcy;&amp;iecy;&amp;ncy;&amp;icy;&amp;iecy; &amp;ncy;&amp;acy; LiveInternet - &amp;Rcy;&amp;ocy;&amp;scy;&amp;scy;&amp;icy;&amp;jcy;&amp;scy;&amp;kcy;&amp;icy;&amp;jcy; &amp;Scy;&amp;iecy;&amp;rcy;&amp;vcy;&amp;icy;&amp;scy; &amp;Ocy;&amp;ncy;&amp;lcy;&amp;acy;&amp;jcy;&amp;ncy;-&amp;Dcy;&amp;ncy;&amp;iecy;&amp;vcy;&amp;ncy;&amp;icy;&amp;kcy;&amp;ocy;&amp;vcy;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55578" y="923507"/>
            <a:ext cx="3944414" cy="2962693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14282" y="5429264"/>
            <a:ext cx="285752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000" b="1" dirty="0">
                <a:solidFill>
                  <a:srgbClr val="C00000"/>
                </a:solidFill>
              </a:rPr>
              <a:t>Я так хочу ЖИТЬ!!!</a:t>
            </a:r>
          </a:p>
        </p:txBody>
      </p:sp>
      <p:pic>
        <p:nvPicPr>
          <p:cNvPr id="11268" name="Picture 4" descr="&amp;Vcy;&amp;tcy;&amp;ocy;&amp;rcy;&amp;acy;&amp;yacy; &amp;vcy;&amp;scy;&amp;tcy;&amp;rcy;&amp;iecy;&amp;chcy;&amp;acy; &amp;kcy;&amp;lcy;&amp;ucy;&amp;bcy;&amp;acy; &amp;pcy;&amp;rcy;&amp;icy;&amp;iecy;&amp;mcy;&amp;ncy;&amp;ycy;&amp;khcy; &amp;rcy;&amp;ocy;&amp;dcy;&amp;icy;&amp;tcy;&amp;iecy;&amp;lcy;&amp;iecy;&amp;jcy;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2446434"/>
            <a:ext cx="3933820" cy="403055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644008" y="1916832"/>
            <a:ext cx="4000500" cy="273921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b="1" dirty="0">
                <a:latin typeface="+mn-lt"/>
              </a:rPr>
              <a:t>Мать Тереза </a:t>
            </a:r>
          </a:p>
          <a:p>
            <a:pPr algn="ctr">
              <a:defRPr/>
            </a:pPr>
            <a:r>
              <a:rPr lang="ru-RU" dirty="0">
                <a:latin typeface="+mn-lt"/>
              </a:rPr>
              <a:t>(имя в миру — </a:t>
            </a:r>
          </a:p>
          <a:p>
            <a:pPr algn="ctr">
              <a:defRPr/>
            </a:pPr>
            <a:r>
              <a:rPr lang="ru-RU" dirty="0" err="1">
                <a:latin typeface="+mn-lt"/>
              </a:rPr>
              <a:t>Агнес</a:t>
            </a:r>
            <a:r>
              <a:rPr lang="ru-RU" dirty="0">
                <a:latin typeface="+mn-lt"/>
              </a:rPr>
              <a:t> </a:t>
            </a:r>
            <a:r>
              <a:rPr lang="ru-RU" dirty="0" err="1">
                <a:latin typeface="+mn-lt"/>
              </a:rPr>
              <a:t>Гонджа</a:t>
            </a:r>
            <a:r>
              <a:rPr lang="ru-RU" dirty="0">
                <a:latin typeface="+mn-lt"/>
              </a:rPr>
              <a:t> </a:t>
            </a:r>
            <a:r>
              <a:rPr lang="ru-RU" dirty="0" err="1">
                <a:latin typeface="+mn-lt"/>
              </a:rPr>
              <a:t>Бояджиу</a:t>
            </a:r>
            <a:r>
              <a:rPr lang="ru-RU" dirty="0">
                <a:latin typeface="+mn-lt"/>
              </a:rPr>
              <a:t>)  </a:t>
            </a:r>
          </a:p>
          <a:p>
            <a:pPr algn="ctr">
              <a:defRPr/>
            </a:pPr>
            <a:r>
              <a:rPr lang="ru-RU" dirty="0">
                <a:latin typeface="+mn-lt"/>
              </a:rPr>
              <a:t>католическая монахиня, </a:t>
            </a:r>
          </a:p>
          <a:p>
            <a:pPr algn="ctr">
              <a:defRPr/>
            </a:pPr>
            <a:r>
              <a:rPr lang="ru-RU" dirty="0">
                <a:latin typeface="+mn-lt"/>
              </a:rPr>
              <a:t>основательница </a:t>
            </a:r>
          </a:p>
          <a:p>
            <a:pPr algn="ctr">
              <a:defRPr/>
            </a:pPr>
            <a:r>
              <a:rPr lang="ru-RU" dirty="0">
                <a:latin typeface="+mn-lt"/>
              </a:rPr>
              <a:t>женской монашеской конгрегации </a:t>
            </a:r>
          </a:p>
          <a:p>
            <a:pPr algn="ctr">
              <a:defRPr/>
            </a:pPr>
            <a:r>
              <a:rPr lang="ru-RU" dirty="0">
                <a:latin typeface="+mn-lt"/>
              </a:rPr>
              <a:t>"Сестры Миссионерки Любви", </a:t>
            </a:r>
          </a:p>
          <a:p>
            <a:pPr algn="ctr">
              <a:defRPr/>
            </a:pPr>
            <a:r>
              <a:rPr lang="ru-RU" dirty="0">
                <a:latin typeface="+mn-lt"/>
              </a:rPr>
              <a:t>занимающейся служением </a:t>
            </a:r>
          </a:p>
          <a:p>
            <a:pPr algn="ctr">
              <a:defRPr/>
            </a:pPr>
            <a:r>
              <a:rPr lang="ru-RU" dirty="0">
                <a:latin typeface="+mn-lt"/>
              </a:rPr>
              <a:t>бедным и больным.</a:t>
            </a:r>
            <a:r>
              <a:rPr lang="ru-RU" sz="2800" dirty="0">
                <a:latin typeface="+mn-lt"/>
              </a:rPr>
              <a:t> </a:t>
            </a:r>
          </a:p>
        </p:txBody>
      </p:sp>
      <p:pic>
        <p:nvPicPr>
          <p:cNvPr id="7170" name="Picture 2" descr="Mother Theresa - Quoteko.com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340768"/>
            <a:ext cx="3643376" cy="4203896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10000"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253</TotalTime>
  <Words>411</Words>
  <Application>Microsoft Office PowerPoint</Application>
  <PresentationFormat>Экран (4:3)</PresentationFormat>
  <Paragraphs>68</Paragraphs>
  <Slides>15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Трек</vt:lpstr>
      <vt:lpstr>Внеклассное  занятие – мастерская  «Добро и милосердие»</vt:lpstr>
      <vt:lpstr>Эпиграф: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Творческая работа в группах </vt:lpstr>
      <vt:lpstr>Презентация PowerPoint</vt:lpstr>
      <vt:lpstr>Закончи предложение</vt:lpstr>
      <vt:lpstr>Презентация PowerPoint</vt:lpstr>
      <vt:lpstr>Презентация PowerPoint</vt:lpstr>
    </vt:vector>
  </TitlesOfParts>
  <Company>Школа № 31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Внеклассное мероприятие – мастерская  «Добро и милосердие»</dc:title>
  <dc:creator>Зиновьева</dc:creator>
  <cp:lastModifiedBy>Оксана</cp:lastModifiedBy>
  <cp:revision>27</cp:revision>
  <dcterms:created xsi:type="dcterms:W3CDTF">2013-04-08T12:15:22Z</dcterms:created>
  <dcterms:modified xsi:type="dcterms:W3CDTF">2014-11-17T21:35:06Z</dcterms:modified>
</cp:coreProperties>
</file>